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8"/>
  </p:notesMasterIdLst>
  <p:sldIdLst>
    <p:sldId id="256" r:id="rId2"/>
    <p:sldId id="268" r:id="rId3"/>
    <p:sldId id="269" r:id="rId4"/>
    <p:sldId id="270" r:id="rId5"/>
    <p:sldId id="257" r:id="rId6"/>
    <p:sldId id="259" r:id="rId7"/>
    <p:sldId id="260" r:id="rId8"/>
    <p:sldId id="261" r:id="rId9"/>
    <p:sldId id="262" r:id="rId10"/>
    <p:sldId id="263" r:id="rId11"/>
    <p:sldId id="264" r:id="rId12"/>
    <p:sldId id="265" r:id="rId13"/>
    <p:sldId id="266" r:id="rId14"/>
    <p:sldId id="271" r:id="rId15"/>
    <p:sldId id="267"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6BB4E8-484C-4182-B470-A2BE28A7B618}" type="datetimeFigureOut">
              <a:rPr lang="en-US" smtClean="0"/>
              <a:t>9/21/2020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AABC6B-666A-4F96-9849-B1CC26D54F10}" type="slidenum">
              <a:rPr lang="en-US" smtClean="0"/>
              <a:t>‹#›</a:t>
            </a:fld>
            <a:endParaRPr lang="en-US"/>
          </a:p>
        </p:txBody>
      </p:sp>
    </p:spTree>
    <p:extLst>
      <p:ext uri="{BB962C8B-B14F-4D97-AF65-F5344CB8AC3E}">
        <p14:creationId xmlns:p14="http://schemas.microsoft.com/office/powerpoint/2010/main" val="2988468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AABC6B-666A-4F96-9849-B1CC26D54F10}" type="slidenum">
              <a:rPr lang="en-US" smtClean="0"/>
              <a:t>6</a:t>
            </a:fld>
            <a:endParaRPr lang="en-US"/>
          </a:p>
        </p:txBody>
      </p:sp>
    </p:spTree>
    <p:extLst>
      <p:ext uri="{BB962C8B-B14F-4D97-AF65-F5344CB8AC3E}">
        <p14:creationId xmlns:p14="http://schemas.microsoft.com/office/powerpoint/2010/main" val="3516197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0FD8BD-992D-456E-BCD6-ABDF2646DE18}" type="datetimeFigureOut">
              <a:rPr lang="en-US" smtClean="0"/>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1B065-F3C8-46A8-BC4E-592BA45A2C55}"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0FD8BD-992D-456E-BCD6-ABDF2646DE18}" type="datetimeFigureOut">
              <a:rPr lang="en-US" smtClean="0"/>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1B065-F3C8-46A8-BC4E-592BA45A2C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0FD8BD-992D-456E-BCD6-ABDF2646DE18}" type="datetimeFigureOut">
              <a:rPr lang="en-US" smtClean="0"/>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1B065-F3C8-46A8-BC4E-592BA45A2C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0FD8BD-992D-456E-BCD6-ABDF2646DE18}" type="datetimeFigureOut">
              <a:rPr lang="en-US" smtClean="0"/>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1B065-F3C8-46A8-BC4E-592BA45A2C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0FD8BD-992D-456E-BCD6-ABDF2646DE18}" type="datetimeFigureOut">
              <a:rPr lang="en-US" smtClean="0"/>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1B065-F3C8-46A8-BC4E-592BA45A2C55}"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0FD8BD-992D-456E-BCD6-ABDF2646DE18}" type="datetimeFigureOut">
              <a:rPr lang="en-US" smtClean="0"/>
              <a:t>9/21/2020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1B065-F3C8-46A8-BC4E-592BA45A2C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0FD8BD-992D-456E-BCD6-ABDF2646DE18}" type="datetimeFigureOut">
              <a:rPr lang="en-US" smtClean="0"/>
              <a:t>9/21/2020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B1B065-F3C8-46A8-BC4E-592BA45A2C55}"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0FD8BD-992D-456E-BCD6-ABDF2646DE18}" type="datetimeFigureOut">
              <a:rPr lang="en-US" smtClean="0"/>
              <a:t>9/21/2020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B1B065-F3C8-46A8-BC4E-592BA45A2C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0FD8BD-992D-456E-BCD6-ABDF2646DE18}" type="datetimeFigureOut">
              <a:rPr lang="en-US" smtClean="0"/>
              <a:t>9/21/2020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B1B065-F3C8-46A8-BC4E-592BA45A2C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0FD8BD-992D-456E-BCD6-ABDF2646DE18}" type="datetimeFigureOut">
              <a:rPr lang="en-US" smtClean="0"/>
              <a:t>9/21/2020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1B065-F3C8-46A8-BC4E-592BA45A2C55}"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0FD8BD-992D-456E-BCD6-ABDF2646DE18}" type="datetimeFigureOut">
              <a:rPr lang="en-US" smtClean="0"/>
              <a:t>9/21/2020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1B065-F3C8-46A8-BC4E-592BA45A2C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B10FD8BD-992D-456E-BCD6-ABDF2646DE18}" type="datetimeFigureOut">
              <a:rPr lang="en-US" smtClean="0"/>
              <a:t>9/21/2020</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35B1B065-F3C8-46A8-BC4E-592BA45A2C55}"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Sports Coaching </a:t>
            </a:r>
            <a:endParaRPr lang="en-US" dirty="0"/>
          </a:p>
        </p:txBody>
      </p:sp>
      <p:sp>
        <p:nvSpPr>
          <p:cNvPr id="3" name="Subtitle 2"/>
          <p:cNvSpPr>
            <a:spLocks noGrp="1"/>
          </p:cNvSpPr>
          <p:nvPr>
            <p:ph type="subTitle" idx="1"/>
          </p:nvPr>
        </p:nvSpPr>
        <p:spPr/>
        <p:txBody>
          <a:bodyPr>
            <a:normAutofit fontScale="25000" lnSpcReduction="20000"/>
          </a:bodyPr>
          <a:lstStyle/>
          <a:p>
            <a:r>
              <a:rPr lang="en-US" sz="9800" b="1" dirty="0" smtClean="0"/>
              <a:t>Introduction</a:t>
            </a:r>
          </a:p>
          <a:p>
            <a:pPr algn="l"/>
            <a:r>
              <a:rPr lang="en-US" sz="4800" b="1" dirty="0" smtClean="0">
                <a:ln>
                  <a:noFill/>
                </a:ln>
                <a:solidFill>
                  <a:schemeClr val="accent1">
                    <a:lumMod val="75000"/>
                  </a:schemeClr>
                </a:solidFill>
                <a:latin typeface="Times New Roman" pitchFamily="18" charset="0"/>
                <a:cs typeface="Times New Roman" pitchFamily="18" charset="0"/>
              </a:rPr>
              <a:t>Name of Instructor: </a:t>
            </a:r>
            <a:r>
              <a:rPr lang="en-US" sz="4800" b="1" dirty="0" err="1" smtClean="0">
                <a:solidFill>
                  <a:schemeClr val="accent1">
                    <a:lumMod val="75000"/>
                  </a:schemeClr>
                </a:solidFill>
                <a:latin typeface="Times New Roman" pitchFamily="18" charset="0"/>
                <a:cs typeface="Times New Roman" pitchFamily="18" charset="0"/>
              </a:rPr>
              <a:t>Ms</a:t>
            </a:r>
            <a:r>
              <a:rPr lang="en-US" sz="4800" b="1" dirty="0" smtClean="0">
                <a:solidFill>
                  <a:schemeClr val="accent1">
                    <a:lumMod val="75000"/>
                  </a:schemeClr>
                </a:solidFill>
                <a:latin typeface="Times New Roman" pitchFamily="18" charset="0"/>
                <a:cs typeface="Times New Roman" pitchFamily="18" charset="0"/>
              </a:rPr>
              <a:t> </a:t>
            </a:r>
            <a:r>
              <a:rPr lang="en-US" sz="4800" b="1" dirty="0" err="1" smtClean="0">
                <a:solidFill>
                  <a:schemeClr val="accent1">
                    <a:lumMod val="75000"/>
                  </a:schemeClr>
                </a:solidFill>
                <a:latin typeface="Times New Roman" pitchFamily="18" charset="0"/>
                <a:cs typeface="Times New Roman" pitchFamily="18" charset="0"/>
              </a:rPr>
              <a:t>Syeda</a:t>
            </a:r>
            <a:r>
              <a:rPr lang="en-US" sz="4800" b="1" dirty="0" smtClean="0">
                <a:solidFill>
                  <a:schemeClr val="accent1">
                    <a:lumMod val="75000"/>
                  </a:schemeClr>
                </a:solidFill>
                <a:latin typeface="Times New Roman" pitchFamily="18" charset="0"/>
                <a:cs typeface="Times New Roman" pitchFamily="18" charset="0"/>
              </a:rPr>
              <a:t> Maryam Zahra</a:t>
            </a:r>
            <a:r>
              <a:rPr lang="en-US" sz="4800" b="1" dirty="0">
                <a:ln>
                  <a:noFill/>
                </a:ln>
                <a:solidFill>
                  <a:schemeClr val="accent1">
                    <a:lumMod val="75000"/>
                  </a:schemeClr>
                </a:solidFill>
                <a:latin typeface="Times New Roman" pitchFamily="18" charset="0"/>
                <a:cs typeface="Times New Roman" pitchFamily="18" charset="0"/>
              </a:rPr>
              <a:t/>
            </a:r>
            <a:br>
              <a:rPr lang="en-US" sz="4800" b="1" dirty="0">
                <a:ln>
                  <a:noFill/>
                </a:ln>
                <a:solidFill>
                  <a:schemeClr val="accent1">
                    <a:lumMod val="75000"/>
                  </a:schemeClr>
                </a:solidFill>
                <a:latin typeface="Times New Roman" pitchFamily="18" charset="0"/>
                <a:cs typeface="Times New Roman" pitchFamily="18" charset="0"/>
              </a:rPr>
            </a:br>
            <a:endParaRPr lang="en-US" sz="4800" b="1" dirty="0">
              <a:ln>
                <a:noFill/>
              </a:ln>
              <a:solidFill>
                <a:schemeClr val="accent1">
                  <a:lumMod val="75000"/>
                </a:schemeClr>
              </a:solidFill>
              <a:latin typeface="Times New Roman" pitchFamily="18" charset="0"/>
              <a:cs typeface="Times New Roman" pitchFamily="18" charset="0"/>
            </a:endParaRPr>
          </a:p>
          <a:p>
            <a:pPr marR="0" lvl="0" algn="l">
              <a:lnSpc>
                <a:spcPct val="80000"/>
              </a:lnSpc>
              <a:spcBef>
                <a:spcPct val="20000"/>
              </a:spcBef>
              <a:buClr>
                <a:srgbClr val="31B6FD"/>
              </a:buClr>
              <a:buSzPct val="100000"/>
            </a:pPr>
            <a:endParaRPr lang="en-US" sz="4800" b="1" dirty="0">
              <a:ln>
                <a:noFill/>
              </a:ln>
              <a:solidFill>
                <a:schemeClr val="accent1">
                  <a:lumMod val="75000"/>
                </a:schemeClr>
              </a:solidFill>
              <a:latin typeface="Times New Roman" pitchFamily="18" charset="0"/>
              <a:cs typeface="Times New Roman" pitchFamily="18" charset="0"/>
            </a:endParaRPr>
          </a:p>
          <a:p>
            <a:pPr marR="0" lvl="0" algn="l">
              <a:lnSpc>
                <a:spcPct val="80000"/>
              </a:lnSpc>
              <a:spcBef>
                <a:spcPct val="20000"/>
              </a:spcBef>
              <a:buClr>
                <a:srgbClr val="31B6FD"/>
              </a:buClr>
              <a:buSzPct val="100000"/>
            </a:pPr>
            <a:r>
              <a:rPr lang="en-US" sz="4800" b="1" dirty="0">
                <a:ln>
                  <a:noFill/>
                </a:ln>
                <a:solidFill>
                  <a:schemeClr val="accent1">
                    <a:lumMod val="75000"/>
                  </a:schemeClr>
                </a:solidFill>
                <a:latin typeface="Times New Roman" pitchFamily="18" charset="0"/>
                <a:cs typeface="Times New Roman" pitchFamily="18" charset="0"/>
              </a:rPr>
              <a:t>Department of Health &amp; Physical Education</a:t>
            </a:r>
          </a:p>
          <a:p>
            <a:pPr marR="0" lvl="0" algn="l">
              <a:lnSpc>
                <a:spcPct val="80000"/>
              </a:lnSpc>
              <a:spcBef>
                <a:spcPct val="20000"/>
              </a:spcBef>
              <a:buClr>
                <a:srgbClr val="31B6FD"/>
              </a:buClr>
              <a:buSzPct val="100000"/>
            </a:pPr>
            <a:endParaRPr lang="en-US" sz="4800" b="1" dirty="0">
              <a:ln>
                <a:noFill/>
              </a:ln>
              <a:solidFill>
                <a:schemeClr val="accent1">
                  <a:lumMod val="75000"/>
                </a:schemeClr>
              </a:solidFill>
              <a:latin typeface="Times New Roman" pitchFamily="18" charset="0"/>
              <a:cs typeface="Times New Roman" pitchFamily="18" charset="0"/>
            </a:endParaRPr>
          </a:p>
          <a:p>
            <a:pPr marR="0" lvl="0" algn="l">
              <a:lnSpc>
                <a:spcPct val="80000"/>
              </a:lnSpc>
              <a:spcBef>
                <a:spcPct val="20000"/>
              </a:spcBef>
              <a:buClr>
                <a:srgbClr val="31B6FD"/>
              </a:buClr>
              <a:buSzPct val="100000"/>
            </a:pPr>
            <a:r>
              <a:rPr lang="en-US" sz="4800" b="1" dirty="0">
                <a:ln>
                  <a:noFill/>
                </a:ln>
                <a:solidFill>
                  <a:schemeClr val="accent1">
                    <a:lumMod val="75000"/>
                  </a:schemeClr>
                </a:solidFill>
                <a:latin typeface="Times New Roman" pitchFamily="18" charset="0"/>
                <a:cs typeface="Times New Roman" pitchFamily="18" charset="0"/>
              </a:rPr>
              <a:t>LCWU Lahore.</a:t>
            </a:r>
          </a:p>
          <a:p>
            <a:pPr marR="0" lvl="0" algn="l">
              <a:lnSpc>
                <a:spcPct val="80000"/>
              </a:lnSpc>
              <a:spcBef>
                <a:spcPct val="20000"/>
              </a:spcBef>
              <a:buClr>
                <a:srgbClr val="31B6FD"/>
              </a:buClr>
              <a:buSzPct val="100000"/>
            </a:pPr>
            <a:endParaRPr lang="en-US" sz="4800" b="1" dirty="0">
              <a:ln>
                <a:noFill/>
              </a:ln>
              <a:solidFill>
                <a:schemeClr val="accent1">
                  <a:lumMod val="75000"/>
                </a:schemeClr>
              </a:solidFill>
              <a:latin typeface="Times New Roman" pitchFamily="18" charset="0"/>
              <a:cs typeface="Times New Roman" pitchFamily="18" charset="0"/>
            </a:endParaRPr>
          </a:p>
          <a:p>
            <a:pPr marR="0" lvl="0" algn="l">
              <a:lnSpc>
                <a:spcPct val="80000"/>
              </a:lnSpc>
              <a:spcBef>
                <a:spcPct val="20000"/>
              </a:spcBef>
              <a:buClr>
                <a:srgbClr val="31B6FD"/>
              </a:buClr>
              <a:buSzPct val="100000"/>
            </a:pPr>
            <a:r>
              <a:rPr lang="en-US" sz="4800" b="1" dirty="0">
                <a:ln>
                  <a:noFill/>
                </a:ln>
                <a:solidFill>
                  <a:schemeClr val="accent1">
                    <a:lumMod val="75000"/>
                  </a:schemeClr>
                </a:solidFill>
                <a:latin typeface="Times New Roman" pitchFamily="18" charset="0"/>
                <a:cs typeface="Times New Roman" pitchFamily="18" charset="0"/>
              </a:rPr>
              <a:t>Email: </a:t>
            </a:r>
            <a:r>
              <a:rPr lang="en-US" sz="4800" b="1" dirty="0" smtClean="0">
                <a:ln>
                  <a:noFill/>
                </a:ln>
                <a:solidFill>
                  <a:schemeClr val="accent1">
                    <a:lumMod val="75000"/>
                  </a:schemeClr>
                </a:solidFill>
                <a:latin typeface="Times New Roman" pitchFamily="18" charset="0"/>
                <a:cs typeface="Times New Roman" pitchFamily="18" charset="0"/>
              </a:rPr>
              <a:t>Maryamsyed565@gmail.com</a:t>
            </a:r>
            <a:endParaRPr lang="en-US" sz="4800" b="1" dirty="0">
              <a:ln>
                <a:noFill/>
              </a:ln>
              <a:solidFill>
                <a:schemeClr val="accent1">
                  <a:lumMod val="75000"/>
                </a:schemeClr>
              </a:solidFill>
              <a:latin typeface="Times New Roman" pitchFamily="18" charset="0"/>
              <a:cs typeface="Times New Roman" pitchFamily="18" charset="0"/>
            </a:endParaRPr>
          </a:p>
          <a:p>
            <a:pPr marR="0" lvl="0" algn="l">
              <a:spcBef>
                <a:spcPct val="20000"/>
              </a:spcBef>
              <a:buClr>
                <a:srgbClr val="31B6FD"/>
              </a:buClr>
              <a:buSzPct val="100000"/>
            </a:pPr>
            <a:endParaRPr lang="en-US" sz="4000" b="1" dirty="0">
              <a:ln>
                <a:noFill/>
              </a:ln>
              <a:solidFill>
                <a:srgbClr val="FFFFFF"/>
              </a:solidFill>
              <a:latin typeface="Times New Roman" pitchFamily="18" charset="0"/>
              <a:cs typeface="Times New Roman" pitchFamily="18" charset="0"/>
            </a:endParaRPr>
          </a:p>
          <a:p>
            <a:pPr marR="0" lvl="0" algn="l">
              <a:spcBef>
                <a:spcPct val="20000"/>
              </a:spcBef>
              <a:buClr>
                <a:srgbClr val="31B6FD"/>
              </a:buClr>
              <a:buSzPct val="100000"/>
            </a:pPr>
            <a:endParaRPr lang="en-US" sz="100" b="1" dirty="0">
              <a:ln>
                <a:noFill/>
              </a:ln>
              <a:solidFill>
                <a:srgbClr val="FFFFFF"/>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220743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3103" y="1447800"/>
            <a:ext cx="8534400" cy="3539430"/>
          </a:xfrm>
          <a:prstGeom prst="rect">
            <a:avLst/>
          </a:prstGeom>
        </p:spPr>
        <p:txBody>
          <a:bodyPr wrap="square">
            <a:spAutoFit/>
          </a:bodyPr>
          <a:lstStyle/>
          <a:p>
            <a:r>
              <a:rPr lang="en-US" sz="2800" dirty="0">
                <a:latin typeface="Times New Roman" pitchFamily="18" charset="0"/>
                <a:cs typeface="Times New Roman" pitchFamily="18" charset="0"/>
              </a:rPr>
              <a:t>“Nice Guy/Gal</a:t>
            </a:r>
            <a:r>
              <a:rPr lang="en-US" sz="2800" dirty="0" smtClean="0">
                <a:latin typeface="Times New Roman" pitchFamily="18" charset="0"/>
                <a:cs typeface="Times New Roman" pitchFamily="18" charset="0"/>
              </a:rPr>
              <a:t>”:</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        Is usually well liked by athletes.</a:t>
            </a:r>
          </a:p>
          <a:p>
            <a:r>
              <a:rPr lang="en-US" sz="2800" dirty="0">
                <a:latin typeface="Times New Roman" pitchFamily="18" charset="0"/>
                <a:cs typeface="Times New Roman" pitchFamily="18" charset="0"/>
              </a:rPr>
              <a:t>·        Players may take advantage of his or her co-operative nature.</a:t>
            </a:r>
          </a:p>
          <a:p>
            <a:r>
              <a:rPr lang="en-US" sz="2800" dirty="0">
                <a:latin typeface="Times New Roman" pitchFamily="18" charset="0"/>
                <a:cs typeface="Times New Roman" pitchFamily="18" charset="0"/>
              </a:rPr>
              <a:t>·        Works particularly well with athletes of similar temperament; may alienate those with more intense personalities.</a:t>
            </a:r>
          </a:p>
        </p:txBody>
      </p:sp>
    </p:spTree>
    <p:extLst>
      <p:ext uri="{BB962C8B-B14F-4D97-AF65-F5344CB8AC3E}">
        <p14:creationId xmlns:p14="http://schemas.microsoft.com/office/powerpoint/2010/main" val="2899051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828800"/>
            <a:ext cx="8305800" cy="3108543"/>
          </a:xfrm>
          <a:prstGeom prst="rect">
            <a:avLst/>
          </a:prstGeom>
        </p:spPr>
        <p:txBody>
          <a:bodyPr wrap="square">
            <a:spAutoFit/>
          </a:bodyPr>
          <a:lstStyle/>
          <a:p>
            <a:r>
              <a:rPr lang="en-US" sz="2800" dirty="0" smtClean="0">
                <a:latin typeface="Times New Roman" pitchFamily="18" charset="0"/>
                <a:cs typeface="Times New Roman" pitchFamily="18" charset="0"/>
              </a:rPr>
              <a:t>Intense:</a:t>
            </a:r>
          </a:p>
          <a:p>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        Emphasizes winning above all.</a:t>
            </a:r>
          </a:p>
          <a:p>
            <a:r>
              <a:rPr lang="en-US" sz="2800" dirty="0">
                <a:latin typeface="Times New Roman" pitchFamily="18" charset="0"/>
                <a:cs typeface="Times New Roman" pitchFamily="18" charset="0"/>
              </a:rPr>
              <a:t>·        His or her high anxiety often translated to players.</a:t>
            </a:r>
          </a:p>
          <a:p>
            <a:r>
              <a:rPr lang="en-US" sz="2800" dirty="0">
                <a:latin typeface="Times New Roman" pitchFamily="18" charset="0"/>
                <a:cs typeface="Times New Roman" pitchFamily="18" charset="0"/>
              </a:rPr>
              <a:t>·        May alienate easy-going athletes.</a:t>
            </a:r>
          </a:p>
          <a:p>
            <a:r>
              <a:rPr lang="en-US" sz="2800" dirty="0">
                <a:latin typeface="Times New Roman" pitchFamily="18" charset="0"/>
                <a:cs typeface="Times New Roman" pitchFamily="18" charset="0"/>
              </a:rPr>
              <a:t> </a:t>
            </a:r>
          </a:p>
        </p:txBody>
      </p:sp>
    </p:spTree>
    <p:extLst>
      <p:ext uri="{BB962C8B-B14F-4D97-AF65-F5344CB8AC3E}">
        <p14:creationId xmlns:p14="http://schemas.microsoft.com/office/powerpoint/2010/main" val="7442672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789" y="1295400"/>
            <a:ext cx="8229600" cy="4247317"/>
          </a:xfrm>
          <a:prstGeom prst="rect">
            <a:avLst/>
          </a:prstGeom>
        </p:spPr>
        <p:txBody>
          <a:bodyPr wrap="square">
            <a:spAutoFit/>
          </a:bodyPr>
          <a:lstStyle/>
          <a:p>
            <a:r>
              <a:rPr lang="en-US" dirty="0"/>
              <a:t> </a:t>
            </a:r>
          </a:p>
          <a:p>
            <a:r>
              <a:rPr lang="en-US" dirty="0"/>
              <a:t>“</a:t>
            </a:r>
            <a:r>
              <a:rPr lang="en-US" sz="2800" dirty="0">
                <a:latin typeface="Times New Roman" pitchFamily="18" charset="0"/>
                <a:cs typeface="Times New Roman" pitchFamily="18" charset="0"/>
              </a:rPr>
              <a:t>Easy-Going</a:t>
            </a:r>
            <a:r>
              <a:rPr lang="en-US" sz="2800" dirty="0" smtClean="0">
                <a:latin typeface="Times New Roman" pitchFamily="18" charset="0"/>
                <a:cs typeface="Times New Roman" pitchFamily="18" charset="0"/>
              </a:rPr>
              <a:t>”:</a:t>
            </a:r>
          </a:p>
          <a:p>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        “Casual” approach to training and competition.</a:t>
            </a:r>
          </a:p>
          <a:p>
            <a:r>
              <a:rPr lang="en-US" sz="2800" dirty="0">
                <a:latin typeface="Times New Roman" pitchFamily="18" charset="0"/>
                <a:cs typeface="Times New Roman" pitchFamily="18" charset="0"/>
              </a:rPr>
              <a:t>·        Often gives impression of not taking sport seriously .</a:t>
            </a:r>
          </a:p>
          <a:p>
            <a:r>
              <a:rPr lang="en-US" sz="2800" dirty="0">
                <a:latin typeface="Times New Roman" pitchFamily="18" charset="0"/>
                <a:cs typeface="Times New Roman" pitchFamily="18" charset="0"/>
              </a:rPr>
              <a:t>·        May not be prepared to “push” athletes in training.</a:t>
            </a:r>
          </a:p>
          <a:p>
            <a:r>
              <a:rPr lang="en-US" sz="2800" dirty="0">
                <a:latin typeface="Times New Roman" pitchFamily="18" charset="0"/>
                <a:cs typeface="Times New Roman" pitchFamily="18" charset="0"/>
              </a:rPr>
              <a:t>·        Usually well liked by athletes but some may find his or her approach not serious enough.</a:t>
            </a:r>
          </a:p>
        </p:txBody>
      </p:sp>
    </p:spTree>
    <p:extLst>
      <p:ext uri="{BB962C8B-B14F-4D97-AF65-F5344CB8AC3E}">
        <p14:creationId xmlns:p14="http://schemas.microsoft.com/office/powerpoint/2010/main" val="1398134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8847"/>
            <a:ext cx="8763000" cy="4893647"/>
          </a:xfrm>
          <a:prstGeom prst="rect">
            <a:avLst/>
          </a:prstGeom>
        </p:spPr>
        <p:txBody>
          <a:bodyPr wrap="square">
            <a:spAutoFit/>
          </a:bodyPr>
          <a:lstStyle/>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Autocratic </a:t>
            </a:r>
            <a:r>
              <a:rPr lang="en-US" sz="2400" dirty="0">
                <a:latin typeface="Times New Roman" pitchFamily="18" charset="0"/>
                <a:cs typeface="Times New Roman" pitchFamily="18" charset="0"/>
              </a:rPr>
              <a:t>Coach: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This type of coaching style can further be broken down into two sub-categories - “telling” and “selling”.   the autocratic-telling coach is content simply to instruct his or her athletes, defining the rules and parameters of a given activity and seeking no input from athlete at all.  The autocratic-selling coach will provide an explanation of what the athlete should do,  but then will encourage questions and feedback  regarding the correct execution of the activity.  Ultimately, though, the final decisions rest with coach.</a:t>
            </a:r>
          </a:p>
          <a:p>
            <a:r>
              <a:rPr lang="en-US" sz="2400" dirty="0">
                <a:latin typeface="Times New Roman" pitchFamily="18" charset="0"/>
                <a:cs typeface="Times New Roman" pitchFamily="18" charset="0"/>
              </a:rPr>
              <a:t> </a:t>
            </a:r>
          </a:p>
        </p:txBody>
      </p:sp>
    </p:spTree>
    <p:extLst>
      <p:ext uri="{BB962C8B-B14F-4D97-AF65-F5344CB8AC3E}">
        <p14:creationId xmlns:p14="http://schemas.microsoft.com/office/powerpoint/2010/main" val="9110730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72228"/>
            <a:ext cx="9144000" cy="2677656"/>
          </a:xfrm>
          <a:prstGeom prst="rect">
            <a:avLst/>
          </a:prstGeom>
        </p:spPr>
        <p:txBody>
          <a:bodyPr wrap="square">
            <a:spAutoFit/>
          </a:bodyPr>
          <a:lstStyle/>
          <a:p>
            <a:pPr algn="just"/>
            <a:r>
              <a:rPr lang="en-US" sz="2400" dirty="0"/>
              <a:t>Democratic Coach:</a:t>
            </a:r>
          </a:p>
          <a:p>
            <a:pPr algn="just"/>
            <a:r>
              <a:rPr lang="en-US" sz="2400" dirty="0"/>
              <a:t>  It takes a different approach, encouraging his or her athlete to be fully involved in the decisions being made about training and competition.  The democratic style could also be broken down into two subgroups, “sharing” and “allowing”.  The democratic-sharing typically begins by making suggestions about training or competition, then follows up by seeking input from athletes.</a:t>
            </a:r>
          </a:p>
        </p:txBody>
      </p:sp>
    </p:spTree>
    <p:extLst>
      <p:ext uri="{BB962C8B-B14F-4D97-AF65-F5344CB8AC3E}">
        <p14:creationId xmlns:p14="http://schemas.microsoft.com/office/powerpoint/2010/main" val="548754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35846"/>
            <a:ext cx="8382000" cy="5632311"/>
          </a:xfrm>
          <a:prstGeom prst="rect">
            <a:avLst/>
          </a:prstGeom>
        </p:spPr>
        <p:txBody>
          <a:bodyPr wrap="square">
            <a:spAutoFit/>
          </a:bodyPr>
          <a:lstStyle/>
          <a:p>
            <a:r>
              <a:rPr lang="en-US" sz="2400" dirty="0">
                <a:latin typeface="Times New Roman" pitchFamily="18" charset="0"/>
                <a:cs typeface="Times New Roman" pitchFamily="18" charset="0"/>
              </a:rPr>
              <a:t>National Coaching Certificate Program (NCCP):   In Canada, the coaching association offers the National Coaching Certificate Program (NCCP), a series of instructional courses for coaches.  The NCCP instructs sport coaches in the basics of coaching and progresses all the way to advanced coaching theory and technique, and recognizes coaching competence by awarding certificates at various levels.</a:t>
            </a:r>
          </a:p>
          <a:p>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The NCCP has developed five key principles that are key to the fair-play philosophy:</a:t>
            </a:r>
          </a:p>
          <a:p>
            <a:r>
              <a:rPr lang="en-US" sz="2400" dirty="0">
                <a:latin typeface="Times New Roman" pitchFamily="18" charset="0"/>
                <a:cs typeface="Times New Roman" pitchFamily="18" charset="0"/>
              </a:rPr>
              <a:t>·        Respecting the rules of the games.</a:t>
            </a:r>
          </a:p>
          <a:p>
            <a:r>
              <a:rPr lang="en-US" sz="2400" dirty="0">
                <a:latin typeface="Times New Roman" pitchFamily="18" charset="0"/>
                <a:cs typeface="Times New Roman" pitchFamily="18" charset="0"/>
              </a:rPr>
              <a:t>·        Respecting officials and accepting their decisions.</a:t>
            </a:r>
          </a:p>
          <a:p>
            <a:r>
              <a:rPr lang="en-US" sz="2400" dirty="0">
                <a:latin typeface="Times New Roman" pitchFamily="18" charset="0"/>
                <a:cs typeface="Times New Roman" pitchFamily="18" charset="0"/>
              </a:rPr>
              <a:t>·        Respecting the opponent.</a:t>
            </a:r>
          </a:p>
          <a:p>
            <a:r>
              <a:rPr lang="en-US" sz="2400" dirty="0">
                <a:latin typeface="Times New Roman" pitchFamily="18" charset="0"/>
                <a:cs typeface="Times New Roman" pitchFamily="18" charset="0"/>
              </a:rPr>
              <a:t>·        Providing all participants with equal opportunities.</a:t>
            </a:r>
          </a:p>
          <a:p>
            <a:r>
              <a:rPr lang="en-US" sz="2400" dirty="0">
                <a:latin typeface="Times New Roman" pitchFamily="18" charset="0"/>
                <a:cs typeface="Times New Roman" pitchFamily="18" charset="0"/>
              </a:rPr>
              <a:t>·        Maintaining dignity under all circumstances.</a:t>
            </a:r>
          </a:p>
        </p:txBody>
      </p:sp>
    </p:spTree>
    <p:extLst>
      <p:ext uri="{BB962C8B-B14F-4D97-AF65-F5344CB8AC3E}">
        <p14:creationId xmlns:p14="http://schemas.microsoft.com/office/powerpoint/2010/main" val="1703261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447800"/>
            <a:ext cx="6781800" cy="4495800"/>
          </a:xfrm>
        </p:spPr>
        <p:txBody>
          <a:bodyPr>
            <a:normAutofit/>
          </a:bodyPr>
          <a:lstStyle/>
          <a:p>
            <a:r>
              <a:rPr lang="en-US" sz="11500" dirty="0" smtClean="0"/>
              <a:t>THANK YOU</a:t>
            </a:r>
            <a:endParaRPr lang="en-US" sz="11500" dirty="0"/>
          </a:p>
        </p:txBody>
      </p:sp>
    </p:spTree>
    <p:extLst>
      <p:ext uri="{BB962C8B-B14F-4D97-AF65-F5344CB8AC3E}">
        <p14:creationId xmlns:p14="http://schemas.microsoft.com/office/powerpoint/2010/main" val="2740919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pPr marL="0" indent="0" algn="just">
              <a:buNone/>
            </a:pPr>
            <a:r>
              <a:rPr lang="en-US" dirty="0"/>
              <a:t>In </a:t>
            </a:r>
            <a:r>
              <a:rPr lang="en-US" b="1" dirty="0"/>
              <a:t>sports</a:t>
            </a:r>
            <a:r>
              <a:rPr lang="en-US" dirty="0"/>
              <a:t>, a </a:t>
            </a:r>
            <a:r>
              <a:rPr lang="en-US" b="1" dirty="0"/>
              <a:t>coach</a:t>
            </a:r>
            <a:r>
              <a:rPr lang="en-US" dirty="0"/>
              <a:t> is a person involved in the direction, instruction and training of the operations of a </a:t>
            </a:r>
            <a:r>
              <a:rPr lang="en-US" b="1" dirty="0"/>
              <a:t>sports</a:t>
            </a:r>
            <a:r>
              <a:rPr lang="en-US" dirty="0"/>
              <a:t> team or of individual sportspeople.</a:t>
            </a:r>
            <a:endParaRPr lang="en-US" dirty="0"/>
          </a:p>
        </p:txBody>
      </p:sp>
    </p:spTree>
    <p:extLst>
      <p:ext uri="{BB962C8B-B14F-4D97-AF65-F5344CB8AC3E}">
        <p14:creationId xmlns:p14="http://schemas.microsoft.com/office/powerpoint/2010/main" val="240960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players need </a:t>
            </a:r>
            <a:r>
              <a:rPr lang="en-US" dirty="0" smtClean="0"/>
              <a:t>coach?</a:t>
            </a:r>
            <a:endParaRPr lang="en-US" dirty="0"/>
          </a:p>
        </p:txBody>
      </p:sp>
      <p:sp>
        <p:nvSpPr>
          <p:cNvPr id="3" name="Content Placeholder 2"/>
          <p:cNvSpPr>
            <a:spLocks noGrp="1"/>
          </p:cNvSpPr>
          <p:nvPr>
            <p:ph idx="1"/>
          </p:nvPr>
        </p:nvSpPr>
        <p:spPr/>
        <p:txBody>
          <a:bodyPr>
            <a:normAutofit lnSpcReduction="10000"/>
          </a:bodyPr>
          <a:lstStyle/>
          <a:p>
            <a:r>
              <a:rPr lang="en-US" dirty="0" smtClean="0"/>
              <a:t>Sports </a:t>
            </a:r>
            <a:r>
              <a:rPr lang="en-US" dirty="0"/>
              <a:t>coaches assist athletes in developing to their full potential. They are responsible for training athletes in a sport by analyzing their performances, instructing in relevant skills and by providing encouragement. But you are also responsible for the guidance of the athlete in life and their chosen sport.</a:t>
            </a:r>
          </a:p>
          <a:p>
            <a:r>
              <a:rPr lang="en-US" dirty="0"/>
              <a:t>Consequently, the role of the coach will be many and varied, from instructor, assessor, friend, mentor, facilitator, chauffeur, demonstrator, adviser, supporter, fact finder, motivator, counselor, organizer, planner and the Fountain of all Knowledge.</a:t>
            </a:r>
          </a:p>
          <a:p>
            <a:endParaRPr lang="en-US" dirty="0"/>
          </a:p>
        </p:txBody>
      </p:sp>
    </p:spTree>
    <p:extLst>
      <p:ext uri="{BB962C8B-B14F-4D97-AF65-F5344CB8AC3E}">
        <p14:creationId xmlns:p14="http://schemas.microsoft.com/office/powerpoint/2010/main" val="3952323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players need coach</a:t>
            </a:r>
            <a:endParaRPr lang="en-US" dirty="0"/>
          </a:p>
        </p:txBody>
      </p:sp>
      <p:sp>
        <p:nvSpPr>
          <p:cNvPr id="3" name="Content Placeholder 2"/>
          <p:cNvSpPr>
            <a:spLocks noGrp="1"/>
          </p:cNvSpPr>
          <p:nvPr>
            <p:ph idx="1"/>
          </p:nvPr>
        </p:nvSpPr>
        <p:spPr/>
        <p:txBody>
          <a:bodyPr/>
          <a:lstStyle/>
          <a:p>
            <a:r>
              <a:rPr lang="en-US" dirty="0"/>
              <a:t>In relation to sports, the role of the coach is to create the right conditions for learning to happen and to find ways of motivating the athletes. Most athletes are highly motivated and therefore the task is to maintain that motivation and to generate excitement and enthusiasm.</a:t>
            </a:r>
          </a:p>
          <a:p>
            <a:endParaRPr lang="en-US" dirty="0"/>
          </a:p>
        </p:txBody>
      </p:sp>
    </p:spTree>
    <p:extLst>
      <p:ext uri="{BB962C8B-B14F-4D97-AF65-F5344CB8AC3E}">
        <p14:creationId xmlns:p14="http://schemas.microsoft.com/office/powerpoint/2010/main" val="1553451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100" y="4641502"/>
            <a:ext cx="8229600" cy="1384995"/>
          </a:xfrm>
          <a:prstGeom prst="rect">
            <a:avLst/>
          </a:prstGeom>
        </p:spPr>
        <p:txBody>
          <a:bodyPr wrap="square">
            <a:spAutoFit/>
          </a:bodyPr>
          <a:lstStyle/>
          <a:p>
            <a:r>
              <a:rPr lang="en-US" sz="2800" b="1" dirty="0" smtClean="0">
                <a:solidFill>
                  <a:schemeClr val="tx1">
                    <a:lumMod val="95000"/>
                  </a:schemeClr>
                </a:solidFill>
                <a:latin typeface="Times New Roman" pitchFamily="18" charset="0"/>
                <a:cs typeface="Times New Roman" pitchFamily="18" charset="0"/>
              </a:rPr>
              <a:t>Training:</a:t>
            </a:r>
          </a:p>
          <a:p>
            <a:r>
              <a:rPr lang="en-US" sz="2800" dirty="0" smtClean="0">
                <a:solidFill>
                  <a:schemeClr val="tx1">
                    <a:lumMod val="95000"/>
                  </a:schemeClr>
                </a:solidFill>
                <a:latin typeface="Times New Roman" pitchFamily="18" charset="0"/>
                <a:cs typeface="Times New Roman" pitchFamily="18" charset="0"/>
              </a:rPr>
              <a:t>the </a:t>
            </a:r>
            <a:r>
              <a:rPr lang="en-US" sz="2800" dirty="0">
                <a:solidFill>
                  <a:schemeClr val="tx1">
                    <a:lumMod val="95000"/>
                  </a:schemeClr>
                </a:solidFill>
                <a:latin typeface="Times New Roman" pitchFamily="18" charset="0"/>
                <a:cs typeface="Times New Roman" pitchFamily="18" charset="0"/>
              </a:rPr>
              <a:t>process of teaching or being taught the skills for a particular job or </a:t>
            </a:r>
            <a:r>
              <a:rPr lang="en-US" sz="2800" dirty="0" smtClean="0">
                <a:solidFill>
                  <a:schemeClr val="tx1">
                    <a:lumMod val="95000"/>
                  </a:schemeClr>
                </a:solidFill>
                <a:latin typeface="Times New Roman" pitchFamily="18" charset="0"/>
                <a:cs typeface="Times New Roman" pitchFamily="18" charset="0"/>
              </a:rPr>
              <a:t>activity.</a:t>
            </a:r>
            <a:endParaRPr lang="en-US" sz="2800" dirty="0">
              <a:solidFill>
                <a:schemeClr val="tx1">
                  <a:lumMod val="95000"/>
                </a:schemeClr>
              </a:solidFill>
              <a:latin typeface="Times New Roman" pitchFamily="18" charset="0"/>
              <a:cs typeface="Times New Roman" pitchFamily="18" charset="0"/>
            </a:endParaRPr>
          </a:p>
        </p:txBody>
      </p:sp>
      <p:sp>
        <p:nvSpPr>
          <p:cNvPr id="3" name="Rectangle 2"/>
          <p:cNvSpPr/>
          <p:nvPr/>
        </p:nvSpPr>
        <p:spPr>
          <a:xfrm>
            <a:off x="304800" y="289679"/>
            <a:ext cx="8458200" cy="3970318"/>
          </a:xfrm>
          <a:prstGeom prst="rect">
            <a:avLst/>
          </a:prstGeom>
        </p:spPr>
        <p:txBody>
          <a:bodyPr wrap="square">
            <a:spAutoFit/>
          </a:bodyPr>
          <a:lstStyle/>
          <a:p>
            <a:r>
              <a:rPr lang="en-US" sz="2800" b="1" dirty="0">
                <a:solidFill>
                  <a:schemeClr val="tx1">
                    <a:lumMod val="95000"/>
                  </a:schemeClr>
                </a:solidFill>
                <a:latin typeface="Times New Roman" pitchFamily="18" charset="0"/>
                <a:cs typeface="Times New Roman" pitchFamily="18" charset="0"/>
              </a:rPr>
              <a:t>Sport</a:t>
            </a:r>
            <a:r>
              <a:rPr lang="en-US" sz="2800" dirty="0">
                <a:solidFill>
                  <a:schemeClr val="tx1">
                    <a:lumMod val="95000"/>
                  </a:schemeClr>
                </a:solidFill>
                <a:latin typeface="Times New Roman" pitchFamily="18" charset="0"/>
                <a:cs typeface="Times New Roman" pitchFamily="18" charset="0"/>
              </a:rPr>
              <a:t> (or </a:t>
            </a:r>
            <a:r>
              <a:rPr lang="en-US" sz="2800" b="1" dirty="0">
                <a:solidFill>
                  <a:schemeClr val="tx1">
                    <a:lumMod val="95000"/>
                  </a:schemeClr>
                </a:solidFill>
                <a:latin typeface="Times New Roman" pitchFamily="18" charset="0"/>
                <a:cs typeface="Times New Roman" pitchFamily="18" charset="0"/>
              </a:rPr>
              <a:t>sports</a:t>
            </a:r>
            <a:r>
              <a:rPr lang="en-US" sz="2800" dirty="0" smtClean="0">
                <a:solidFill>
                  <a:schemeClr val="tx1">
                    <a:lumMod val="95000"/>
                  </a:schemeClr>
                </a:solidFill>
                <a:latin typeface="Times New Roman" pitchFamily="18" charset="0"/>
                <a:cs typeface="Times New Roman" pitchFamily="18" charset="0"/>
              </a:rPr>
              <a:t>)</a:t>
            </a:r>
          </a:p>
          <a:p>
            <a:r>
              <a:rPr lang="en-US" sz="2800" dirty="0" smtClean="0">
                <a:solidFill>
                  <a:schemeClr val="tx1">
                    <a:lumMod val="95000"/>
                  </a:schemeClr>
                </a:solidFill>
                <a:latin typeface="Times New Roman" pitchFamily="18" charset="0"/>
                <a:cs typeface="Times New Roman" pitchFamily="18" charset="0"/>
              </a:rPr>
              <a:t> </a:t>
            </a:r>
            <a:r>
              <a:rPr lang="en-US" sz="2800" dirty="0">
                <a:solidFill>
                  <a:schemeClr val="tx1">
                    <a:lumMod val="95000"/>
                  </a:schemeClr>
                </a:solidFill>
                <a:latin typeface="Times New Roman" pitchFamily="18" charset="0"/>
                <a:cs typeface="Times New Roman" pitchFamily="18" charset="0"/>
              </a:rPr>
              <a:t>is all forms of usually </a:t>
            </a:r>
            <a:r>
              <a:rPr lang="en-US" sz="2800" dirty="0" smtClean="0">
                <a:solidFill>
                  <a:schemeClr val="tx1">
                    <a:lumMod val="95000"/>
                  </a:schemeClr>
                </a:solidFill>
                <a:latin typeface="Times New Roman" pitchFamily="18" charset="0"/>
                <a:cs typeface="Times New Roman" pitchFamily="18" charset="0"/>
              </a:rPr>
              <a:t>competitive physical </a:t>
            </a:r>
            <a:r>
              <a:rPr lang="en-US" sz="2800" dirty="0">
                <a:solidFill>
                  <a:schemeClr val="tx1">
                    <a:lumMod val="95000"/>
                  </a:schemeClr>
                </a:solidFill>
                <a:latin typeface="Times New Roman" pitchFamily="18" charset="0"/>
                <a:cs typeface="Times New Roman" pitchFamily="18" charset="0"/>
              </a:rPr>
              <a:t>activity </a:t>
            </a:r>
            <a:r>
              <a:rPr lang="en-US" sz="2800" dirty="0" smtClean="0">
                <a:solidFill>
                  <a:schemeClr val="tx1">
                    <a:lumMod val="95000"/>
                  </a:schemeClr>
                </a:solidFill>
                <a:latin typeface="Times New Roman" pitchFamily="18" charset="0"/>
                <a:cs typeface="Times New Roman" pitchFamily="18" charset="0"/>
              </a:rPr>
              <a:t>which, through </a:t>
            </a:r>
            <a:r>
              <a:rPr lang="en-US" sz="2800" dirty="0">
                <a:solidFill>
                  <a:schemeClr val="tx1">
                    <a:lumMod val="95000"/>
                  </a:schemeClr>
                </a:solidFill>
                <a:latin typeface="Times New Roman" pitchFamily="18" charset="0"/>
                <a:cs typeface="Times New Roman" pitchFamily="18" charset="0"/>
              </a:rPr>
              <a:t>casual or </a:t>
            </a:r>
            <a:r>
              <a:rPr lang="en-US" sz="2800" dirty="0" smtClean="0">
                <a:solidFill>
                  <a:schemeClr val="tx1">
                    <a:lumMod val="95000"/>
                  </a:schemeClr>
                </a:solidFill>
                <a:latin typeface="Times New Roman" pitchFamily="18" charset="0"/>
                <a:cs typeface="Times New Roman" pitchFamily="18" charset="0"/>
              </a:rPr>
              <a:t>organized </a:t>
            </a:r>
            <a:r>
              <a:rPr lang="en-US" sz="2800" dirty="0">
                <a:solidFill>
                  <a:schemeClr val="tx1">
                    <a:lumMod val="95000"/>
                  </a:schemeClr>
                </a:solidFill>
                <a:latin typeface="Times New Roman" pitchFamily="18" charset="0"/>
                <a:cs typeface="Times New Roman" pitchFamily="18" charset="0"/>
              </a:rPr>
              <a:t>participation, aim to use, maintain or improve physical ability and skills while providing entertainment to participants, and in some cases, </a:t>
            </a:r>
            <a:r>
              <a:rPr lang="en-US" sz="2800" dirty="0" smtClean="0">
                <a:solidFill>
                  <a:schemeClr val="tx1">
                    <a:lumMod val="95000"/>
                  </a:schemeClr>
                </a:solidFill>
                <a:latin typeface="Times New Roman" pitchFamily="18" charset="0"/>
                <a:cs typeface="Times New Roman" pitchFamily="18" charset="0"/>
              </a:rPr>
              <a:t>spectators. Hundreds </a:t>
            </a:r>
            <a:r>
              <a:rPr lang="en-US" sz="2800" dirty="0">
                <a:solidFill>
                  <a:schemeClr val="tx1">
                    <a:lumMod val="95000"/>
                  </a:schemeClr>
                </a:solidFill>
                <a:latin typeface="Times New Roman" pitchFamily="18" charset="0"/>
                <a:cs typeface="Times New Roman" pitchFamily="18" charset="0"/>
              </a:rPr>
              <a:t>of sports exist, from those requiring only two participants, through to those with hundreds of simultaneous participants, either in teams or competing as individuals.</a:t>
            </a:r>
          </a:p>
        </p:txBody>
      </p:sp>
    </p:spTree>
    <p:extLst>
      <p:ext uri="{BB962C8B-B14F-4D97-AF65-F5344CB8AC3E}">
        <p14:creationId xmlns:p14="http://schemas.microsoft.com/office/powerpoint/2010/main" val="2564477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0"/>
            <a:ext cx="8839200" cy="2677656"/>
          </a:xfrm>
          <a:prstGeom prst="rect">
            <a:avLst/>
          </a:prstGeom>
        </p:spPr>
        <p:txBody>
          <a:bodyPr wrap="square">
            <a:spAutoFit/>
          </a:bodyPr>
          <a:lstStyle/>
          <a:p>
            <a:r>
              <a:rPr lang="en-US" sz="2400" b="1" dirty="0" smtClean="0">
                <a:solidFill>
                  <a:schemeClr val="tx1">
                    <a:lumMod val="95000"/>
                  </a:schemeClr>
                </a:solidFill>
                <a:latin typeface="Times New Roman" pitchFamily="18" charset="0"/>
                <a:cs typeface="Times New Roman" pitchFamily="18" charset="0"/>
              </a:rPr>
              <a:t>]</a:t>
            </a:r>
            <a:r>
              <a:rPr lang="en-US" sz="2400" dirty="0">
                <a:solidFill>
                  <a:schemeClr val="tx1">
                    <a:lumMod val="95000"/>
                  </a:schemeClr>
                </a:solidFill>
                <a:latin typeface="Times New Roman" pitchFamily="18" charset="0"/>
                <a:cs typeface="Times New Roman" pitchFamily="18" charset="0"/>
              </a:rPr>
              <a:t> "Sports </a:t>
            </a:r>
            <a:r>
              <a:rPr lang="en-US" sz="2400" dirty="0" err="1" smtClean="0">
                <a:solidFill>
                  <a:schemeClr val="tx1">
                    <a:lumMod val="95000"/>
                  </a:schemeClr>
                </a:solidFill>
                <a:latin typeface="Times New Roman" pitchFamily="18" charset="0"/>
                <a:cs typeface="Times New Roman" pitchFamily="18" charset="0"/>
              </a:rPr>
              <a:t>Coching</a:t>
            </a:r>
            <a:r>
              <a:rPr lang="en-US" sz="2400" dirty="0" smtClean="0">
                <a:solidFill>
                  <a:schemeClr val="tx1">
                    <a:lumMod val="95000"/>
                  </a:schemeClr>
                </a:solidFill>
                <a:latin typeface="Times New Roman" pitchFamily="18" charset="0"/>
                <a:cs typeface="Times New Roman" pitchFamily="18" charset="0"/>
              </a:rPr>
              <a:t> , </a:t>
            </a:r>
            <a:r>
              <a:rPr lang="en-US" sz="2400" dirty="0">
                <a:solidFill>
                  <a:schemeClr val="tx1">
                    <a:lumMod val="95000"/>
                  </a:schemeClr>
                </a:solidFill>
                <a:latin typeface="Times New Roman" pitchFamily="18" charset="0"/>
                <a:cs typeface="Times New Roman" pitchFamily="18" charset="0"/>
              </a:rPr>
              <a:t>based on scientific knowledge, is a pedagogical process of sports perfection which through systematic effect on psycho-physical performance ability and performance readiness aims at leading the sportsman to high and the highest performance. Through active and conscious interaction with the given demands in sports training, the sportsman's personality develops according to the norms and standards of socialist society". </a:t>
            </a:r>
            <a:r>
              <a:rPr lang="en-US" sz="2400" b="1" dirty="0">
                <a:solidFill>
                  <a:schemeClr val="tx1">
                    <a:lumMod val="95000"/>
                  </a:schemeClr>
                </a:solidFill>
                <a:latin typeface="Times New Roman" pitchFamily="18" charset="0"/>
                <a:cs typeface="Times New Roman" pitchFamily="18" charset="0"/>
              </a:rPr>
              <a:t>[Harre, 1986]</a:t>
            </a:r>
            <a:endParaRPr lang="en-US" sz="2400" dirty="0">
              <a:solidFill>
                <a:schemeClr val="tx1">
                  <a:lumMod val="9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778807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97346"/>
            <a:ext cx="8763000" cy="6001643"/>
          </a:xfrm>
          <a:prstGeom prst="rect">
            <a:avLst/>
          </a:prstGeom>
        </p:spPr>
        <p:txBody>
          <a:bodyPr wrap="square">
            <a:spAutoFit/>
          </a:bodyPr>
          <a:lstStyle/>
          <a:p>
            <a:r>
              <a:rPr lang="en-US" sz="2400" b="1" dirty="0">
                <a:solidFill>
                  <a:schemeClr val="tx1">
                    <a:lumMod val="95000"/>
                  </a:schemeClr>
                </a:solidFill>
                <a:latin typeface="Times New Roman" pitchFamily="18" charset="0"/>
                <a:cs typeface="Times New Roman" pitchFamily="18" charset="0"/>
              </a:rPr>
              <a:t>A system </a:t>
            </a:r>
            <a:r>
              <a:rPr lang="en-US" sz="2400" dirty="0">
                <a:solidFill>
                  <a:schemeClr val="tx1">
                    <a:lumMod val="95000"/>
                  </a:schemeClr>
                </a:solidFill>
                <a:latin typeface="Times New Roman" pitchFamily="18" charset="0"/>
                <a:cs typeface="Times New Roman" pitchFamily="18" charset="0"/>
              </a:rPr>
              <a:t>is defined as a set of interacting units with relationships among them. The properties (or </a:t>
            </a:r>
            <a:r>
              <a:rPr lang="en-US" sz="2400" dirty="0" smtClean="0">
                <a:solidFill>
                  <a:schemeClr val="tx1">
                    <a:lumMod val="95000"/>
                  </a:schemeClr>
                </a:solidFill>
                <a:latin typeface="Times New Roman" pitchFamily="18" charset="0"/>
                <a:cs typeface="Times New Roman" pitchFamily="18" charset="0"/>
              </a:rPr>
              <a:t>behavior) </a:t>
            </a:r>
            <a:r>
              <a:rPr lang="en-US" sz="2400" dirty="0">
                <a:solidFill>
                  <a:schemeClr val="tx1">
                    <a:lumMod val="95000"/>
                  </a:schemeClr>
                </a:solidFill>
                <a:latin typeface="Times New Roman" pitchFamily="18" charset="0"/>
                <a:cs typeface="Times New Roman" pitchFamily="18" charset="0"/>
              </a:rPr>
              <a:t>of a system as a whole emerge out of the interaction of the components and players </a:t>
            </a:r>
            <a:r>
              <a:rPr lang="en-US" sz="2400" dirty="0" smtClean="0">
                <a:solidFill>
                  <a:schemeClr val="tx1">
                    <a:lumMod val="95000"/>
                  </a:schemeClr>
                </a:solidFill>
                <a:latin typeface="Times New Roman" pitchFamily="18" charset="0"/>
                <a:cs typeface="Times New Roman" pitchFamily="18" charset="0"/>
              </a:rPr>
              <a:t>comprising </a:t>
            </a:r>
            <a:r>
              <a:rPr lang="en-US" sz="2400" dirty="0">
                <a:solidFill>
                  <a:schemeClr val="tx1">
                    <a:lumMod val="95000"/>
                  </a:schemeClr>
                </a:solidFill>
                <a:latin typeface="Times New Roman" pitchFamily="18" charset="0"/>
                <a:cs typeface="Times New Roman" pitchFamily="18" charset="0"/>
              </a:rPr>
              <a:t>the system. </a:t>
            </a:r>
            <a:endParaRPr lang="en-US" sz="2400" dirty="0" smtClean="0">
              <a:solidFill>
                <a:schemeClr val="tx1">
                  <a:lumMod val="95000"/>
                </a:schemeClr>
              </a:solidFill>
              <a:latin typeface="Times New Roman" pitchFamily="18" charset="0"/>
              <a:cs typeface="Times New Roman" pitchFamily="18" charset="0"/>
            </a:endParaRPr>
          </a:p>
          <a:p>
            <a:endParaRPr lang="en-US" sz="2400" dirty="0">
              <a:solidFill>
                <a:schemeClr val="tx1">
                  <a:lumMod val="95000"/>
                </a:schemeClr>
              </a:solidFill>
              <a:latin typeface="Times New Roman" pitchFamily="18" charset="0"/>
              <a:cs typeface="Times New Roman" pitchFamily="18" charset="0"/>
            </a:endParaRPr>
          </a:p>
          <a:p>
            <a:r>
              <a:rPr lang="en-US" sz="2400" dirty="0">
                <a:solidFill>
                  <a:schemeClr val="tx1">
                    <a:lumMod val="95000"/>
                  </a:schemeClr>
                </a:solidFill>
                <a:latin typeface="Times New Roman" pitchFamily="18" charset="0"/>
                <a:cs typeface="Times New Roman" pitchFamily="18" charset="0"/>
              </a:rPr>
              <a:t>Organization and executive coaching paradigms currently tend to focus on the individuals within the </a:t>
            </a:r>
          </a:p>
          <a:p>
            <a:r>
              <a:rPr lang="en-US" sz="2400" dirty="0">
                <a:solidFill>
                  <a:schemeClr val="tx1">
                    <a:lumMod val="95000"/>
                  </a:schemeClr>
                </a:solidFill>
                <a:latin typeface="Times New Roman" pitchFamily="18" charset="0"/>
                <a:cs typeface="Times New Roman" pitchFamily="18" charset="0"/>
              </a:rPr>
              <a:t>team even when working within group situations. Just about all interventions in coaching and </a:t>
            </a:r>
          </a:p>
          <a:p>
            <a:r>
              <a:rPr lang="en-US" sz="2400" dirty="0">
                <a:solidFill>
                  <a:schemeClr val="tx1">
                    <a:lumMod val="95000"/>
                  </a:schemeClr>
                </a:solidFill>
                <a:latin typeface="Times New Roman" pitchFamily="18" charset="0"/>
                <a:cs typeface="Times New Roman" pitchFamily="18" charset="0"/>
              </a:rPr>
              <a:t>management are focused on individual performance. While requiring specialized knowledge, this </a:t>
            </a:r>
          </a:p>
          <a:p>
            <a:r>
              <a:rPr lang="en-US" sz="2400" dirty="0">
                <a:solidFill>
                  <a:schemeClr val="tx1">
                    <a:lumMod val="95000"/>
                  </a:schemeClr>
                </a:solidFill>
                <a:latin typeface="Times New Roman" pitchFamily="18" charset="0"/>
                <a:cs typeface="Times New Roman" pitchFamily="18" charset="0"/>
              </a:rPr>
              <a:t>coaching and management paradigm is not particularly responsive to the system that the individual is </a:t>
            </a:r>
          </a:p>
          <a:p>
            <a:r>
              <a:rPr lang="en-US" sz="2400" dirty="0">
                <a:solidFill>
                  <a:schemeClr val="tx1">
                    <a:lumMod val="95000"/>
                  </a:schemeClr>
                </a:solidFill>
                <a:latin typeface="Times New Roman" pitchFamily="18" charset="0"/>
                <a:cs typeface="Times New Roman" pitchFamily="18" charset="0"/>
              </a:rPr>
              <a:t>part of. Focusing on individual work within groups can deprive the team from accessing information and</a:t>
            </a:r>
          </a:p>
          <a:p>
            <a:r>
              <a:rPr lang="en-US" sz="2400" dirty="0">
                <a:solidFill>
                  <a:schemeClr val="tx1">
                    <a:lumMod val="95000"/>
                  </a:schemeClr>
                </a:solidFill>
                <a:latin typeface="Times New Roman" pitchFamily="18" charset="0"/>
                <a:cs typeface="Times New Roman" pitchFamily="18" charset="0"/>
              </a:rPr>
              <a:t>creativity residing within the larger whole. </a:t>
            </a:r>
          </a:p>
        </p:txBody>
      </p:sp>
    </p:spTree>
    <p:extLst>
      <p:ext uri="{BB962C8B-B14F-4D97-AF65-F5344CB8AC3E}">
        <p14:creationId xmlns:p14="http://schemas.microsoft.com/office/powerpoint/2010/main" val="28397447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714" y="609600"/>
            <a:ext cx="8534400" cy="5539978"/>
          </a:xfrm>
          <a:prstGeom prst="rect">
            <a:avLst/>
          </a:prstGeom>
        </p:spPr>
        <p:txBody>
          <a:bodyPr wrap="square">
            <a:spAutoFit/>
          </a:bodyPr>
          <a:lstStyle/>
          <a:p>
            <a:r>
              <a:rPr lang="en-US" sz="2800" dirty="0">
                <a:latin typeface="Times New Roman" pitchFamily="18" charset="0"/>
                <a:cs typeface="Times New Roman" pitchFamily="18" charset="0"/>
              </a:rPr>
              <a:t>Coaching Styles</a:t>
            </a:r>
          </a:p>
          <a:p>
            <a:r>
              <a:rPr lang="en-US" sz="2800" dirty="0">
                <a:latin typeface="Times New Roman" pitchFamily="18" charset="0"/>
                <a:cs typeface="Times New Roman" pitchFamily="18" charset="0"/>
              </a:rPr>
              <a:t> </a:t>
            </a:r>
          </a:p>
          <a:p>
            <a:r>
              <a:rPr lang="en-US" sz="2800" dirty="0">
                <a:latin typeface="Times New Roman" pitchFamily="18" charset="0"/>
                <a:cs typeface="Times New Roman" pitchFamily="18" charset="0"/>
              </a:rPr>
              <a:t> </a:t>
            </a:r>
          </a:p>
          <a:p>
            <a:r>
              <a:rPr lang="en-US" sz="2800" dirty="0">
                <a:latin typeface="Times New Roman" pitchFamily="18" charset="0"/>
                <a:cs typeface="Times New Roman" pitchFamily="18" charset="0"/>
              </a:rPr>
              <a:t>There are five distinct types of coaching styles, each with it’s own characteristics:</a:t>
            </a:r>
          </a:p>
          <a:p>
            <a:r>
              <a:rPr lang="en-US" sz="2800" dirty="0">
                <a:latin typeface="Times New Roman" pitchFamily="18" charset="0"/>
                <a:cs typeface="Times New Roman" pitchFamily="18" charset="0"/>
              </a:rPr>
              <a:t> </a:t>
            </a:r>
          </a:p>
          <a:p>
            <a:r>
              <a:rPr lang="en-US" sz="2800" dirty="0">
                <a:latin typeface="Times New Roman" pitchFamily="18" charset="0"/>
                <a:cs typeface="Times New Roman" pitchFamily="18" charset="0"/>
              </a:rPr>
              <a:t>Authoritarian</a:t>
            </a:r>
          </a:p>
          <a:p>
            <a:r>
              <a:rPr lang="en-US" sz="2800" dirty="0">
                <a:latin typeface="Times New Roman" pitchFamily="18" charset="0"/>
                <a:cs typeface="Times New Roman" pitchFamily="18" charset="0"/>
              </a:rPr>
              <a:t>·        Emphasizes discipline in practice and competition .</a:t>
            </a:r>
          </a:p>
          <a:p>
            <a:r>
              <a:rPr lang="en-US" sz="2800" dirty="0">
                <a:latin typeface="Times New Roman" pitchFamily="18" charset="0"/>
                <a:cs typeface="Times New Roman" pitchFamily="18" charset="0"/>
              </a:rPr>
              <a:t>·        Well organized in all aspects.</a:t>
            </a:r>
          </a:p>
          <a:p>
            <a:r>
              <a:rPr lang="en-US" sz="2800" dirty="0">
                <a:latin typeface="Times New Roman" pitchFamily="18" charset="0"/>
                <a:cs typeface="Times New Roman" pitchFamily="18" charset="0"/>
              </a:rPr>
              <a:t>·        Teams are characterized by good team spirit when winning, but by dissension when losing.</a:t>
            </a:r>
          </a:p>
          <a:p>
            <a:r>
              <a:rPr lang="en-US" sz="2800" dirty="0">
                <a:latin typeface="Times New Roman" pitchFamily="18" charset="0"/>
                <a:cs typeface="Times New Roman" pitchFamily="18" charset="0"/>
              </a:rPr>
              <a:t>·        May be feared or disliked by some athletes.</a:t>
            </a:r>
          </a:p>
          <a:p>
            <a:r>
              <a:rPr lang="en-US" dirty="0"/>
              <a:t> </a:t>
            </a:r>
          </a:p>
        </p:txBody>
      </p:sp>
    </p:spTree>
    <p:extLst>
      <p:ext uri="{BB962C8B-B14F-4D97-AF65-F5344CB8AC3E}">
        <p14:creationId xmlns:p14="http://schemas.microsoft.com/office/powerpoint/2010/main" val="3254760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5800"/>
            <a:ext cx="8458200" cy="4678204"/>
          </a:xfrm>
          <a:prstGeom prst="rect">
            <a:avLst/>
          </a:prstGeom>
        </p:spPr>
        <p:txBody>
          <a:bodyPr wrap="square">
            <a:spAutoFit/>
          </a:bodyPr>
          <a:lstStyle/>
          <a:p>
            <a:r>
              <a:rPr lang="en-US" sz="2800" dirty="0" smtClean="0">
                <a:latin typeface="Times New Roman" pitchFamily="18" charset="0"/>
                <a:cs typeface="Times New Roman" pitchFamily="18" charset="0"/>
              </a:rPr>
              <a:t>Business-like:</a:t>
            </a:r>
          </a:p>
          <a:p>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        Adopts a logical, “professional” approach to training and competition.</a:t>
            </a:r>
          </a:p>
          <a:p>
            <a:r>
              <a:rPr lang="en-US" sz="2800" dirty="0">
                <a:latin typeface="Times New Roman" pitchFamily="18" charset="0"/>
                <a:cs typeface="Times New Roman" pitchFamily="18" charset="0"/>
              </a:rPr>
              <a:t>·        Plans and organizes practices and competitions thoroughly.</a:t>
            </a:r>
          </a:p>
          <a:p>
            <a:r>
              <a:rPr lang="en-US" sz="2800" dirty="0">
                <a:latin typeface="Times New Roman" pitchFamily="18" charset="0"/>
                <a:cs typeface="Times New Roman" pitchFamily="18" charset="0"/>
              </a:rPr>
              <a:t>·        Remains current on new technologies.</a:t>
            </a:r>
          </a:p>
          <a:p>
            <a:r>
              <a:rPr lang="en-US" sz="2800" dirty="0">
                <a:latin typeface="Times New Roman" pitchFamily="18" charset="0"/>
                <a:cs typeface="Times New Roman" pitchFamily="18" charset="0"/>
              </a:rPr>
              <a:t>·        Expects top effort from athletes, at all times.</a:t>
            </a:r>
          </a:p>
          <a:p>
            <a:r>
              <a:rPr lang="en-US" sz="2800" dirty="0">
                <a:latin typeface="Times New Roman" pitchFamily="18" charset="0"/>
                <a:cs typeface="Times New Roman" pitchFamily="18" charset="0"/>
              </a:rPr>
              <a:t>·        May set goals too high for some team members.</a:t>
            </a:r>
          </a:p>
          <a:p>
            <a:r>
              <a:rPr lang="en-US" dirty="0"/>
              <a:t> </a:t>
            </a:r>
          </a:p>
        </p:txBody>
      </p:sp>
    </p:spTree>
    <p:extLst>
      <p:ext uri="{BB962C8B-B14F-4D97-AF65-F5344CB8AC3E}">
        <p14:creationId xmlns:p14="http://schemas.microsoft.com/office/powerpoint/2010/main" val="26980591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89</TotalTime>
  <Words>842</Words>
  <Application>Microsoft Office PowerPoint</Application>
  <PresentationFormat>On-screen Show (4:3)</PresentationFormat>
  <Paragraphs>88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NewsPrint</vt:lpstr>
      <vt:lpstr>Sports Coaching </vt:lpstr>
      <vt:lpstr>Definition:</vt:lpstr>
      <vt:lpstr>Why players need coach?</vt:lpstr>
      <vt:lpstr>Why players need coach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Training</dc:title>
  <dc:creator>Kibtia Chaudhry</dc:creator>
  <cp:lastModifiedBy>User</cp:lastModifiedBy>
  <cp:revision>11</cp:revision>
  <dcterms:created xsi:type="dcterms:W3CDTF">2014-09-16T18:04:04Z</dcterms:created>
  <dcterms:modified xsi:type="dcterms:W3CDTF">2020-09-21T16:19:39Z</dcterms:modified>
</cp:coreProperties>
</file>